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326" r:id="rId2"/>
    <p:sldId id="334" r:id="rId3"/>
    <p:sldId id="333" r:id="rId4"/>
    <p:sldId id="335" r:id="rId5"/>
    <p:sldId id="336" r:id="rId6"/>
    <p:sldId id="339" r:id="rId7"/>
    <p:sldId id="337" r:id="rId8"/>
    <p:sldId id="340" r:id="rId9"/>
    <p:sldId id="338" r:id="rId10"/>
    <p:sldId id="341" r:id="rId11"/>
    <p:sldId id="342" r:id="rId12"/>
    <p:sldId id="343" r:id="rId13"/>
    <p:sldId id="344" r:id="rId14"/>
    <p:sldId id="345" r:id="rId15"/>
    <p:sldId id="346" r:id="rId16"/>
    <p:sldId id="347" r:id="rId17"/>
    <p:sldId id="348" r:id="rId18"/>
    <p:sldId id="349" r:id="rId19"/>
    <p:sldId id="350" r:id="rId20"/>
    <p:sldId id="351" r:id="rId21"/>
    <p:sldId id="352" r:id="rId22"/>
    <p:sldId id="353" r:id="rId23"/>
    <p:sldId id="354" r:id="rId24"/>
    <p:sldId id="355" r:id="rId25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E118A75-4532-41F7-8582-A4DBDD5FEA61}" type="datetimeFigureOut">
              <a:rPr lang="es-CO" smtClean="0"/>
              <a:t>7/08/2025</a:t>
            </a:fld>
            <a:endParaRPr lang="es-CO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O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25B77B-DD00-482C-BFAA-CDEA62948B3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831643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32" name="Google Shape;13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47B06EE5-A708-72B9-F919-60246EB8F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5AD46726-F84B-EB31-9BB3-258954877A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E7BF98F4-1DE4-D5AC-D6C3-C0E2AF7249F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441196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0D834F3B-C29E-0D90-7508-5E91192F4F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2CE4880B-1468-AB93-2D04-695D1D1EFEA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06170B75-3E81-2DFA-8273-9D79D677DFA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7472898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7697629A-502E-1C67-D023-6597709F7B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C26497AD-469B-2125-8AA1-5E0A82E842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35FF9B74-46BD-6D0D-665B-829383E95DA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473989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AB0E6F84-EDFC-EA36-1CC3-EE53E4590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EF801439-B8C2-9452-78D7-3F1E15453D2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4E7E030B-7970-D60A-D3F0-7866E75BC5D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7773901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975749B6-0170-3D46-0E58-2B0BD3ECCB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01A0FCC6-7AA5-9ED0-042B-8CB99221598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8D68E59E-50E0-E27A-755D-252C19503CD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22165999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9841A3CC-64BA-270A-02DA-621568290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F98868CE-AB0E-BE6B-4CC7-17BC1814D9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567FCE89-E202-B1ED-65D8-8ABD6B79ADD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0419022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AE15E785-8E6D-A9D6-8064-2AF60A8C2A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E55C5DA6-1F2F-8624-BE1F-C62A5B25CC7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1414B698-FF74-B736-B270-C867AA7E891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60722953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80AB085F-79C8-0470-E68A-8AD1FD728B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E8CF6707-9594-32F8-DACE-96951D959B1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D4FB5C21-8AA5-9902-5BB8-C457831346E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2435650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C7C094CD-3253-F9B0-4FEF-6409A5A41B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5022D59D-E10B-37F6-1B20-634172A96B1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32972E73-288F-7DCC-8222-4DB59910029B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165810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620F07D0-7527-4DDA-AC6F-E069809579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AF962799-8BD5-F80C-853E-5687F8679C2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0A479DA7-9ADB-6356-8DDE-E062CE57694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3236103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414ED900-F7C7-11B1-7E05-690177EEF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719772C2-7EC9-E0A5-2928-43B977F8230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BDE01C2D-90BE-4730-4ADA-96E7F94C918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950133184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090E6196-ADA8-E2EA-FD3C-7FBD9AD2F9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0BF7B86B-86C7-D88C-F646-44349AC65C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AE01A779-F87D-0E66-2F87-2ADB9274AC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411432416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A2FDFD08-97D3-8612-1025-C130233BC8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F91BDB30-C497-25B3-ACF5-F3A44D60100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385350CE-F617-A541-2ED5-B3CC96C3D0C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52262839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DFB2C0AA-E994-7222-ADC3-9897F3CC90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9D305AA3-7FC4-2AB7-6357-1694193EFDA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19C3687A-E1EF-0D55-F01C-7942AE27B1D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881239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D56BBC20-761C-9E58-8A32-C5866A316B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FADA7D91-E31B-B51B-3194-F75662B853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0413B627-A440-C232-2311-12B86C039E5F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21249953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0E52C93E-6838-8F0C-56E2-D429D2B52B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949C8CE2-65D3-0DFB-A610-12EA30BD189D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523CEB86-2494-5112-CFAF-C0DC437C2B9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802784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EE3579F8-6D0A-6F7E-F24A-675A8B63F8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3297D5CD-D817-59B5-5951-3E20624AF0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400E5239-CDD2-C92A-23AA-604EA5B7E1A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832677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10B78874-BDC4-EB53-B7DA-BC5361C3A0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D9339632-84CA-EC3E-10BE-3415E954672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A6535DB1-4D49-2FCA-80EE-39CCA5728D1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0367072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50875211-D09B-299A-2F55-BBD800623C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EF4259A4-02F2-7939-8535-C9BB120D157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53A12D6F-F7EF-0E12-9B7C-56883D84AB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1718083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0FA21A3C-306D-8B61-33B3-EA6892D9BF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751A7937-A9C3-DA8B-D125-44B3C618977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3F27D483-7E53-132B-835A-E65BA69CB0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6112713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0D370040-C9BC-BBB0-6D73-C1284B6431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77ACFB39-7A39-1D4C-3A65-F4236203539C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7B9CE63F-2509-BD77-6674-3E07322E71A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0821270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46FB42BF-3C26-54A1-E3C4-BD03B31694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F04268F8-B865-1DA8-3463-ACC6296078B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82978C1E-F725-2EF6-C9E1-7E73069C49EE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233297625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8">
          <a:extLst>
            <a:ext uri="{FF2B5EF4-FFF2-40B4-BE49-F238E27FC236}">
              <a16:creationId xmlns:a16="http://schemas.microsoft.com/office/drawing/2014/main" id="{79D853F6-980B-71CB-D833-7AAE32E399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4:notes">
            <a:extLst>
              <a:ext uri="{FF2B5EF4-FFF2-40B4-BE49-F238E27FC236}">
                <a16:creationId xmlns:a16="http://schemas.microsoft.com/office/drawing/2014/main" id="{8811433B-1F52-6579-1DD3-9C6A4C161D7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150" name="Google Shape;150;p4:notes">
            <a:extLst>
              <a:ext uri="{FF2B5EF4-FFF2-40B4-BE49-F238E27FC236}">
                <a16:creationId xmlns:a16="http://schemas.microsoft.com/office/drawing/2014/main" id="{13884DDF-8EB9-0CFA-A8E5-00855B15810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15027569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seño personalizado">
  <p:cSld name="Diseño personalizado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pic>
        <p:nvPicPr>
          <p:cNvPr id="15" name="Google Shape;15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076761" y="2265800"/>
            <a:ext cx="8038425" cy="205232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023247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objetos" type="obj">
  <p:cSld name="Título y objetos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sp>
        <p:nvSpPr>
          <p:cNvPr id="78" name="Google Shape;78;p21"/>
          <p:cNvSpPr/>
          <p:nvPr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FFC80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658933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os objetos" type="twoObj">
  <p:cSld name="Dos objetos"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2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2" name="Google Shape;82;p22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3" name="Google Shape;83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5" name="Google Shape;85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3998399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ación" type="twoTxTwoObj">
  <p:cSld name="Comparación"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3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8" name="Google Shape;88;p23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89" name="Google Shape;89;p23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0" name="Google Shape;90;p23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91" name="Google Shape;91;p23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92" name="Google Shape;92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4" name="Google Shape;94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64999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lo el título" type="titleOnly">
  <p:cSld name="Solo el título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4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6328623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 blanco" type="blank">
  <p:cSld name="En blanco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2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2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577850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ido con título" type="objTx">
  <p:cSld name="Contenido con título"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6" name="Google Shape;106;p26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>
                <a:latin typeface="Verdana"/>
                <a:ea typeface="Verdana"/>
                <a:cs typeface="Verdana"/>
                <a:sym typeface="Verdana"/>
              </a:defRPr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>
                <a:latin typeface="Verdana"/>
                <a:ea typeface="Verdana"/>
                <a:cs typeface="Verdana"/>
                <a:sym typeface="Verdana"/>
              </a:defRPr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Verdana"/>
                <a:ea typeface="Verdana"/>
                <a:cs typeface="Verdana"/>
                <a:sym typeface="Verdana"/>
              </a:defRPr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>
                <a:latin typeface="Verdana"/>
                <a:ea typeface="Verdana"/>
                <a:cs typeface="Verdana"/>
                <a:sym typeface="Verdana"/>
              </a:defRPr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107" name="Google Shape;107;p26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08" name="Google Shape;108;p2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9" name="Google Shape;109;p2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0" name="Google Shape;110;p2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9037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Imagen con título" type="picTx">
  <p:cSld name="Imagen con título"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7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Verdana"/>
              <a:buNone/>
              <a:defRPr sz="32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3" name="Google Shape;113;p27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114" name="Google Shape;114;p27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115" name="Google Shape;115;p2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6" name="Google Shape;116;p2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17" name="Google Shape;117;p2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200513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y texto vertical" type="vertTx">
  <p:cSld name="Título y texto vertical"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0" name="Google Shape;120;p28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1" name="Google Shape;121;p2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2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3" name="Google Shape;123;p2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48884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ítulo vertical y texto" type="vertTitleAndTx">
  <p:cSld name="Título vertical y texto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9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6" name="Google Shape;126;p29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2pPr>
            <a:lvl3pPr marL="1371600" lvl="2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>
                <a:latin typeface="Verdana"/>
                <a:ea typeface="Verdana"/>
                <a:cs typeface="Verdana"/>
                <a:sym typeface="Verdana"/>
              </a:defRPr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127" name="Google Shape;127;p2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9" name="Google Shape;129;p2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76095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de título" type="title">
  <p:cSld name="Diapositiva de título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3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3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Verdana"/>
                <a:ea typeface="Verdana"/>
                <a:cs typeface="Verdana"/>
                <a:sym typeface="Verdana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9" name="Google Shape;19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sp>
        <p:nvSpPr>
          <p:cNvPr id="22" name="Google Shape;22;p13"/>
          <p:cNvSpPr/>
          <p:nvPr/>
        </p:nvSpPr>
        <p:spPr>
          <a:xfrm>
            <a:off x="0" y="819253"/>
            <a:ext cx="12192000" cy="5219493"/>
          </a:xfrm>
          <a:prstGeom prst="rect">
            <a:avLst/>
          </a:prstGeom>
          <a:solidFill>
            <a:srgbClr val="FFC80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239226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Diapositiva de título">
  <p:cSld name="1_Diapositiva de título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4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4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latin typeface="Verdana"/>
                <a:ea typeface="Verdana"/>
                <a:cs typeface="Verdana"/>
                <a:sym typeface="Verdana"/>
              </a:defRPr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6" name="Google Shape;2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sp>
        <p:nvSpPr>
          <p:cNvPr id="29" name="Google Shape;29;p14"/>
          <p:cNvSpPr/>
          <p:nvPr/>
        </p:nvSpPr>
        <p:spPr>
          <a:xfrm>
            <a:off x="0" y="6721474"/>
            <a:ext cx="12192000" cy="136525"/>
          </a:xfrm>
          <a:prstGeom prst="rect">
            <a:avLst/>
          </a:prstGeom>
          <a:solidFill>
            <a:srgbClr val="FFC80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  <p:extLst>
      <p:ext uri="{BB962C8B-B14F-4D97-AF65-F5344CB8AC3E}">
        <p14:creationId xmlns:p14="http://schemas.microsoft.com/office/powerpoint/2010/main" val="2082376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Encabezado de sección" type="secHead">
  <p:cSld name="Encabezado de sección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15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5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3" name="Google Shape;33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pic>
        <p:nvPicPr>
          <p:cNvPr id="36" name="Google Shape;36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935800" y="192600"/>
            <a:ext cx="2249300" cy="574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698503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Encabezado de sección">
  <p:cSld name="1_Encabezado de secció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6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6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0" name="Google Shape;40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pic>
        <p:nvPicPr>
          <p:cNvPr id="43" name="Google Shape;43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30075" y="168488"/>
            <a:ext cx="2249300" cy="574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6580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Encabezado de sección">
  <p:cSld name="2_Encabezado de sección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pic>
        <p:nvPicPr>
          <p:cNvPr id="50" name="Google Shape;50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38875" y="168488"/>
            <a:ext cx="2249300" cy="574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47600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4_Encabezado de sección">
  <p:cSld name="4_Encabezado de sección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54" name="Google Shape;54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pic>
        <p:nvPicPr>
          <p:cNvPr id="57" name="Google Shape;57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8675" y="6147213"/>
            <a:ext cx="2249300" cy="574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0352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Encabezado de sección">
  <p:cSld name="3_Encabezado de sección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9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9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1" name="Google Shape;61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pic>
        <p:nvPicPr>
          <p:cNvPr id="64" name="Google Shape;64;p1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4971350" y="6147213"/>
            <a:ext cx="2249300" cy="574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68679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5_Encabezado de sección">
  <p:cSld name="5_Encabezado de sección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0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Verdana"/>
              <a:buNone/>
              <a:defRPr sz="6000"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0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68" name="Google Shape;68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latin typeface="Verdana"/>
                <a:ea typeface="Verdana"/>
                <a:cs typeface="Verdana"/>
                <a:sym typeface="Verdan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  <p:pic>
        <p:nvPicPr>
          <p:cNvPr id="71" name="Google Shape;7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9774675" y="6147213"/>
            <a:ext cx="2249300" cy="5742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45068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Verdana"/>
              <a:buNone/>
              <a:defRPr sz="4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8" name="Google Shape;8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CO"/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814354147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B9EBD84E-588F-2440-E13E-D361FEA132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200F6DC-1BAF-EED2-D822-C1E5B4E4D2BE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751F1DC0-E767-F49D-31A0-77CD60ED4FC9}"/>
              </a:ext>
            </a:extLst>
          </p:cNvPr>
          <p:cNvSpPr txBox="1"/>
          <p:nvPr/>
        </p:nvSpPr>
        <p:spPr>
          <a:xfrm>
            <a:off x="2064776" y="1787850"/>
            <a:ext cx="84754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ETAPAS DEL PROCESO CON PROVEEDORES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Convocatoria				Nacional/Territorial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Revisión					Nacional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Habilitación o aprobación		Nacional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Cargue de catálogos			Proveedores  </a:t>
            </a:r>
          </a:p>
          <a:p>
            <a:pPr marL="457200" lvl="0" indent="-457200">
              <a:buAutoNum type="arabicPeriod"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Validación de catálogos		</a:t>
            </a:r>
            <a:r>
              <a:rPr lang="es-CO" sz="2400" dirty="0">
                <a:solidFill>
                  <a:srgbClr val="000000"/>
                </a:solidFill>
              </a:rPr>
              <a:t>Nacional/Territorial </a:t>
            </a:r>
            <a:r>
              <a:rPr lang="es-CO" sz="2400" dirty="0">
                <a:solidFill>
                  <a:srgbClr val="000000"/>
                </a:solidFill>
                <a:latin typeface="Arial"/>
              </a:rPr>
              <a:t>	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Ferias de compras			Territorial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Suscripción de órdenes de compra	Territorial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Entregas 					Territorial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Facturación y pagos			Nacional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42171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E67E8CC3-51D8-B153-6733-6F7AB984F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E4F580BC-B329-4273-3BD4-5C19BA117035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D0DF7A3-53D9-BE11-59DF-F65338E8A139}"/>
              </a:ext>
            </a:extLst>
          </p:cNvPr>
          <p:cNvSpPr txBox="1"/>
          <p:nvPr/>
        </p:nvSpPr>
        <p:spPr>
          <a:xfrm>
            <a:off x="2064776" y="1787850"/>
            <a:ext cx="8475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PROVEEDORES HABILITADOS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Requisitos administrativos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Requisitos jurídicos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Requisitos técnicos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Requisitos territoriales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Son habilitados quienes cumplan los requisitos anteriores para ofertar bienes/insumos productivos</a:t>
            </a:r>
          </a:p>
        </p:txBody>
      </p:sp>
    </p:spTree>
    <p:extLst>
      <p:ext uri="{BB962C8B-B14F-4D97-AF65-F5344CB8AC3E}">
        <p14:creationId xmlns:p14="http://schemas.microsoft.com/office/powerpoint/2010/main" val="25095856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C1B9D857-D345-7CB6-41E0-38854136E3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C6EA27C-0FCA-8527-4462-CD0407515E31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C211A69-0FE2-B8F2-4A90-52CD265B34AD}"/>
              </a:ext>
            </a:extLst>
          </p:cNvPr>
          <p:cNvSpPr txBox="1"/>
          <p:nvPr/>
        </p:nvSpPr>
        <p:spPr>
          <a:xfrm>
            <a:off x="2064776" y="1787850"/>
            <a:ext cx="8475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ESTUDIO DE MERCADO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Es el levantamiento y análisis de cotizaciones locales/territoriales para fijar rangos de referencia (mínimo-máximo) por ítem ofertado por los proveedores, que permita controlar sobrecostos o precios manipulados </a:t>
            </a:r>
            <a:r>
              <a:rPr lang="es-CO" sz="2400" dirty="0" err="1">
                <a:solidFill>
                  <a:srgbClr val="000000"/>
                </a:solidFill>
                <a:latin typeface="Arial"/>
              </a:rPr>
              <a:t>artificilamente</a:t>
            </a:r>
            <a:r>
              <a:rPr lang="es-CO" sz="2400" dirty="0">
                <a:solidFill>
                  <a:srgbClr val="000000"/>
                </a:solidFill>
                <a:latin typeface="Arial"/>
              </a:rPr>
              <a:t>, asegurando la base para fijar topes mínimos y máximos de precios por </a:t>
            </a:r>
            <a:r>
              <a:rPr lang="es-CO" sz="2400" dirty="0" err="1">
                <a:solidFill>
                  <a:srgbClr val="000000"/>
                </a:solidFill>
                <a:latin typeface="Arial"/>
              </a:rPr>
              <a:t>item</a:t>
            </a:r>
            <a:r>
              <a:rPr lang="es-CO" sz="2400" dirty="0">
                <a:solidFill>
                  <a:srgbClr val="000000"/>
                </a:solidFill>
                <a:latin typeface="Arial"/>
              </a:rPr>
              <a:t> en la plataforma y en las órdenes de compra.</a:t>
            </a:r>
          </a:p>
        </p:txBody>
      </p:sp>
    </p:spTree>
    <p:extLst>
      <p:ext uri="{BB962C8B-B14F-4D97-AF65-F5344CB8AC3E}">
        <p14:creationId xmlns:p14="http://schemas.microsoft.com/office/powerpoint/2010/main" val="3862520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B8C35CAB-F3CE-35D9-4814-B9B7775CEF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6D58BA7-E5E6-EB94-49F2-11EC12970201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54239E0-DB86-8E6F-7514-87CC23098F41}"/>
              </a:ext>
            </a:extLst>
          </p:cNvPr>
          <p:cNvSpPr txBox="1"/>
          <p:nvPr/>
        </p:nvSpPr>
        <p:spPr>
          <a:xfrm>
            <a:off x="2113937" y="2269630"/>
            <a:ext cx="847540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CATÁLOGO DEL PROVEEDOR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Relación detallada de ítems ofertados por un proveedor habilitado, con especificaciones técnicas y precio unitario, cargado en la plataforma de proveedores del PNIS.</a:t>
            </a:r>
          </a:p>
        </p:txBody>
      </p:sp>
    </p:spTree>
    <p:extLst>
      <p:ext uri="{BB962C8B-B14F-4D97-AF65-F5344CB8AC3E}">
        <p14:creationId xmlns:p14="http://schemas.microsoft.com/office/powerpoint/2010/main" val="26343531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9C5C8234-5C20-1E61-6FC1-905242B1CE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3C4EEC9-5649-DFC0-F877-9A80C47BCCB1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F6DD253-D731-4A57-BB61-C4C8B75FA6E3}"/>
              </a:ext>
            </a:extLst>
          </p:cNvPr>
          <p:cNvSpPr txBox="1"/>
          <p:nvPr/>
        </p:nvSpPr>
        <p:spPr>
          <a:xfrm>
            <a:off x="2113937" y="2269630"/>
            <a:ext cx="84754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ACTA DE ENTREGA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Documento suscrito por proveedor, titular/beneficiario y profesionales designados por la Dirección de Sustitución (DSCI) que deja constancia de la entrega física y material de los insumos adquiridos; debe acompañarse de registro fotográfico y soportes cuando apliquen, tales como garantías, guías ICA, etc.</a:t>
            </a:r>
          </a:p>
        </p:txBody>
      </p:sp>
    </p:spTree>
    <p:extLst>
      <p:ext uri="{BB962C8B-B14F-4D97-AF65-F5344CB8AC3E}">
        <p14:creationId xmlns:p14="http://schemas.microsoft.com/office/powerpoint/2010/main" val="188903698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E98541A4-F0C3-C416-8F62-1F8A650919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80C6591F-2CCD-8706-D5AC-ED1998AD9BBD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E706467-83A9-D3A5-70A5-CD6D2C4F4DC2}"/>
              </a:ext>
            </a:extLst>
          </p:cNvPr>
          <p:cNvSpPr txBox="1"/>
          <p:nvPr/>
        </p:nvSpPr>
        <p:spPr>
          <a:xfrm>
            <a:off x="2113937" y="2269630"/>
            <a:ext cx="847540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ROLES Y RESPONSABILIDADES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Subdirección operativa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Estudios de mercado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Reporte del estudio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Repo</a:t>
            </a:r>
            <a:r>
              <a:rPr lang="es-CO" sz="2400" dirty="0" err="1">
                <a:solidFill>
                  <a:srgbClr val="000000"/>
                </a:solidFill>
                <a:latin typeface="Arial"/>
              </a:rPr>
              <a:t>rtar</a:t>
            </a:r>
            <a:r>
              <a:rPr lang="es-CO" sz="2400" dirty="0">
                <a:solidFill>
                  <a:srgbClr val="000000"/>
                </a:solidFill>
                <a:latin typeface="Arial"/>
              </a:rPr>
              <a:t> a la directora nacional: sobrecostos, entregas sin estudios de mercado previos, facturas sin soporte, etc.</a:t>
            </a: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0647681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48C3D2D4-856D-C08A-906B-FEBEBD0329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E582CFD-5192-CB17-B10D-73332E7523C2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A445788E-A464-3645-9341-6721D5A1DA81}"/>
              </a:ext>
            </a:extLst>
          </p:cNvPr>
          <p:cNvSpPr txBox="1"/>
          <p:nvPr/>
        </p:nvSpPr>
        <p:spPr>
          <a:xfrm>
            <a:off x="2113937" y="1837011"/>
            <a:ext cx="847540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ROLES Y RESPONSABILIDADES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Coordinación Territorial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Recolección de cotizaciones para el estudio de mercado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Remitir la información oportunamente al nivel nacional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 autorizar: ferias, entregas ni desplazamientos logísticos de proveedores hasta que esté aprobado: estudio de mercado, catálogos, topes de precios cargados en plataforma.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Tramitar novedades encontrados en los catálogos.</a:t>
            </a: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06586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5EA42FB1-B57D-B936-0D47-2F884DFFBA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51DD46A-E91B-8785-9869-0B59199873BB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6D7E0811-6CA0-201D-9EC8-4A4456AB6D54}"/>
              </a:ext>
            </a:extLst>
          </p:cNvPr>
          <p:cNvSpPr txBox="1"/>
          <p:nvPr/>
        </p:nvSpPr>
        <p:spPr>
          <a:xfrm>
            <a:off x="2113937" y="1837011"/>
            <a:ext cx="84754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ROLES Y RESPONSABILIDADES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Coordinación Territorial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Recolección de cotizaciones para el estudio de mercado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Remitir la información oportunamente al nivel nacional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No autorizar: ferias, entregas ni desplazamientos logísticos de proveedores hasta que esté aprobado: estudio de mercado, catálogos, topes de precios cargados en plataforma.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Tramitar novedades encontrados en los catálogos.</a:t>
            </a: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1934977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4FCB6F82-EF82-30EB-0578-4E467120FB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0772416-873E-4EC3-7354-962E5B4126B8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7F439C6-7389-47E1-847D-5D9C07115727}"/>
              </a:ext>
            </a:extLst>
          </p:cNvPr>
          <p:cNvSpPr txBox="1"/>
          <p:nvPr/>
        </p:nvSpPr>
        <p:spPr>
          <a:xfrm>
            <a:off x="2113937" y="1837011"/>
            <a:ext cx="84754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ROLES Y RESPONSABILIDADES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Técnicos Agropecuarios y no Agro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Validar especificaciones técnicas, pertinencia del ítem frente a la línea productiva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Verificar restricciones sanitarias/fitosanitarias y otras según normativa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Verificar coherencia con la categoría del proveedor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Verificar coherencia de las órdenes de compra con las líneas productivas de los beneficiarios</a:t>
            </a: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753577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08480285-6343-F522-E666-48D690D522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0BBE387-886A-7856-9BD2-EEDF285E04F7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6579ADA-8D38-96BE-CEC4-60D7EBA46C25}"/>
              </a:ext>
            </a:extLst>
          </p:cNvPr>
          <p:cNvSpPr txBox="1"/>
          <p:nvPr/>
        </p:nvSpPr>
        <p:spPr>
          <a:xfrm>
            <a:off x="2113937" y="1837011"/>
            <a:ext cx="847540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ROLES Y RESPONSABILIDADES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Equipos de pagos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Verificar paquetes de pago: solicitud, certificación bancaria, RUT, facturas , actas de entrega, órdenes de compra y registro fotográfico, etc.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Adelantar revisión de cantidades vs. Entregas físicas efectivas antes de radicar ante el FCP,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es-CO" sz="240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Devolver al proveedor para subsanar cuando haya “No conformidades”.</a:t>
            </a:r>
          </a:p>
        </p:txBody>
      </p:sp>
    </p:spTree>
    <p:extLst>
      <p:ext uri="{BB962C8B-B14F-4D97-AF65-F5344CB8AC3E}">
        <p14:creationId xmlns:p14="http://schemas.microsoft.com/office/powerpoint/2010/main" val="30359810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D2ACA501-1789-2173-7638-2D52C4D73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5CA09A60-C11D-B678-4543-A8F26FD95826}"/>
              </a:ext>
            </a:extLst>
          </p:cNvPr>
          <p:cNvSpPr txBox="1"/>
          <p:nvPr/>
        </p:nvSpPr>
        <p:spPr>
          <a:xfrm>
            <a:off x="1415845" y="1391751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C5055B16-8CF8-AC05-691E-EFAC574F15F3}"/>
              </a:ext>
            </a:extLst>
          </p:cNvPr>
          <p:cNvSpPr txBox="1"/>
          <p:nvPr/>
        </p:nvSpPr>
        <p:spPr>
          <a:xfrm>
            <a:off x="1858297" y="3132136"/>
            <a:ext cx="8475406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MECANISMOS DE CONTROL OBLIGATORIOS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dirty="0">
              <a:solidFill>
                <a:srgbClr val="000000"/>
              </a:solidFill>
              <a:latin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</a:t>
            </a:r>
            <a:r>
              <a:rPr lang="es-CO" dirty="0">
                <a:solidFill>
                  <a:srgbClr val="000000"/>
                </a:solidFill>
                <a:latin typeface="Arial"/>
              </a:rPr>
              <a:t>ESTUDIOS DE MERCADO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- VALIDACIÓN DE CATÁLOGOS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dirty="0">
                <a:solidFill>
                  <a:srgbClr val="000000"/>
                </a:solidFill>
                <a:latin typeface="Arial"/>
              </a:rPr>
              <a:t>- ÓRDENES DE COMPRA</a:t>
            </a: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O" dirty="0">
                <a:solidFill>
                  <a:srgbClr val="000000"/>
                </a:solidFill>
                <a:latin typeface="Arial"/>
              </a:rPr>
              <a:t>VERIFICACIÓN DE ENTREGAS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lang="es-CO" dirty="0">
                <a:solidFill>
                  <a:srgbClr val="000000"/>
                </a:solidFill>
                <a:latin typeface="Arial"/>
              </a:rPr>
              <a:t>REVISIÓN DE FACTURACIÓN Y PAGOS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CO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Circular interna No. 0011 de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112167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1B880BD5-EE72-AAEE-4C84-A90B61C0CD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4E9F584-A4AA-38F2-D4B2-DF03B5B7F8DF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177080D-3FE0-76F8-DA44-B7A4DC955FF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0835" y="2057280"/>
            <a:ext cx="9360310" cy="3936579"/>
          </a:xfrm>
          <a:prstGeom prst="rect">
            <a:avLst/>
          </a:prstGeom>
          <a:ln w="190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829025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7E4B861B-6B3D-A597-1E3E-CAF4DE253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65E48AE-0230-6823-9705-6B067F562721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EC7F1C77-E189-007F-5156-06FCCB96B6A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866" y="2224935"/>
            <a:ext cx="10187268" cy="380068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ABA83723-3B12-7447-9CBA-0F5B63AAD2B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8866" y="1668626"/>
            <a:ext cx="10187268" cy="556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67954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F7B1A0E1-3EE4-E693-DAF7-06080E2370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A3475681-B6BA-2B4E-77E6-64EC4D1B08A6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3E1B99D-AC88-27F8-332D-711D7E894F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1549" y="2342309"/>
            <a:ext cx="10215716" cy="373775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B609D65F-F00D-35A7-F91A-C7012AAF055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3058" y="1674993"/>
            <a:ext cx="10304207" cy="6673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4714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178C39A2-7CFB-6C71-AD59-25C883EFC2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06252CC-BB3A-1F2C-556D-C1A813941884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8483216-10D3-5010-8028-D60670840407}"/>
              </a:ext>
            </a:extLst>
          </p:cNvPr>
          <p:cNvSpPr txBox="1"/>
          <p:nvPr/>
        </p:nvSpPr>
        <p:spPr>
          <a:xfrm>
            <a:off x="2113937" y="1837011"/>
            <a:ext cx="847540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CONCLUSIONES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1. </a:t>
            </a:r>
            <a:r>
              <a:rPr lang="es-CO" sz="2400" dirty="0">
                <a:solidFill>
                  <a:srgbClr val="000000"/>
                </a:solidFill>
                <a:latin typeface="Arial"/>
              </a:rPr>
              <a:t>Ninguna actividad podrá continuar sin el aval expreso y la firma de los responsables designados en los formatos adoptados en la actividad previa. 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2. Con su rúbrica, el responsable certifica la veracidad y completitud de la información aportada, asume responsabilidades directa por las decisiones u omisiones que se deriven de su actuación</a:t>
            </a:r>
            <a:r>
              <a:rPr lang="es-CO" sz="2400" b="1" dirty="0">
                <a:solidFill>
                  <a:srgbClr val="000000"/>
                </a:solidFill>
                <a:latin typeface="Arial"/>
              </a:rPr>
              <a:t>.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sz="2400" b="1" dirty="0">
              <a:solidFill>
                <a:srgbClr val="000000"/>
              </a:solidFill>
              <a:latin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9624968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5169699D-F63D-203C-4800-66201B4B10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77FE97F-088F-0102-899D-D452E56DA234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A0E4744-43A8-17F0-4C38-3050B14E9270}"/>
              </a:ext>
            </a:extLst>
          </p:cNvPr>
          <p:cNvSpPr txBox="1"/>
          <p:nvPr/>
        </p:nvSpPr>
        <p:spPr>
          <a:xfrm>
            <a:off x="2212259" y="1970026"/>
            <a:ext cx="84754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CONCLUSIONES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3. Con su firma cada responsable autoriza la verificación posterior por parte de la DSCI, y cualquier falsedad, omisión o aprobación irregular, podrá acarrear sanciones disciplinarias, contractuales, civiles y/o penales.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4. Con su firma en los formatos aprobados, se consigna la aceptación expresa de estas obligaciones y será requisito sine qua non para la validez de cada proceso.</a:t>
            </a:r>
            <a:endParaRPr kumimoji="0" lang="es-CO" sz="240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502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D52D836C-F528-4AE4-46BA-190E6E4B1C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F6FAAC0-04DB-D3E7-DC16-85D19F7CDDE8}"/>
              </a:ext>
            </a:extLst>
          </p:cNvPr>
          <p:cNvSpPr txBox="1"/>
          <p:nvPr/>
        </p:nvSpPr>
        <p:spPr>
          <a:xfrm>
            <a:off x="1415845" y="1391751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93C5FE2-2149-63E1-7DB7-97B085F21062}"/>
              </a:ext>
            </a:extLst>
          </p:cNvPr>
          <p:cNvSpPr txBox="1"/>
          <p:nvPr/>
        </p:nvSpPr>
        <p:spPr>
          <a:xfrm>
            <a:off x="1936956" y="2603928"/>
            <a:ext cx="847540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RESPONSABLES MECANISMOS DE CONTROL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dirty="0">
              <a:solidFill>
                <a:srgbClr val="000000"/>
              </a:solidFill>
              <a:latin typeface="Arial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b="1" dirty="0">
                <a:solidFill>
                  <a:srgbClr val="000000"/>
                </a:solidFill>
                <a:latin typeface="Arial"/>
              </a:rPr>
              <a:t>EQUIPOS DE TRABAJO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dirty="0">
              <a:solidFill>
                <a:srgbClr val="000000"/>
              </a:solidFill>
              <a:latin typeface="Arial"/>
            </a:endParaRP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CO" dirty="0">
                <a:solidFill>
                  <a:srgbClr val="000000"/>
                </a:solidFill>
                <a:latin typeface="Arial"/>
              </a:rPr>
              <a:t>Subdirección Operativa, de Implementación, de Supervisión y Validación</a:t>
            </a:r>
          </a:p>
          <a:p>
            <a:pPr marL="285750" marR="0" lvl="0" indent="-28575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s-CO" dirty="0">
              <a:solidFill>
                <a:srgbClr val="000000"/>
              </a:solidFill>
              <a:latin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CO" dirty="0">
                <a:solidFill>
                  <a:srgbClr val="000000"/>
                </a:solidFill>
              </a:rPr>
              <a:t>Coordinaciones Territoriales</a:t>
            </a:r>
          </a:p>
          <a:p>
            <a:pPr algn="ctr"/>
            <a:endParaRPr lang="es-CO" dirty="0">
              <a:solidFill>
                <a:srgbClr val="000000"/>
              </a:solidFill>
            </a:endParaRPr>
          </a:p>
          <a:p>
            <a:pPr algn="ctr"/>
            <a:r>
              <a:rPr lang="es-CO" dirty="0">
                <a:solidFill>
                  <a:srgbClr val="000000"/>
                </a:solidFill>
              </a:rPr>
              <a:t>Diligenciamiento y firma por parte de los responsables de los formatos</a:t>
            </a: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CO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O" sz="1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Circular interna No. 0011 de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1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2475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6F8EE9F1-7DF6-2EAD-FD21-DEE9F169F6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486469E-84BA-912C-5A1D-F5B0FBFBE65F}"/>
              </a:ext>
            </a:extLst>
          </p:cNvPr>
          <p:cNvSpPr txBox="1"/>
          <p:nvPr/>
        </p:nvSpPr>
        <p:spPr>
          <a:xfrm>
            <a:off x="1415845" y="1391751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D9183EDC-48F5-4B68-2B8D-F23F89FF89AF}"/>
              </a:ext>
            </a:extLst>
          </p:cNvPr>
          <p:cNvSpPr txBox="1"/>
          <p:nvPr/>
        </p:nvSpPr>
        <p:spPr>
          <a:xfrm>
            <a:off x="1936956" y="2603928"/>
            <a:ext cx="84754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OBJETIVO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Garantizar la racionalidad del gasto público, la transparencia, la integralidad de la información de precios y la correspondencia entre lo negociado entre los proveedores habilitados y los beneficiarios del PNIS, lo entregado y lo facturado.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Circular interna No. 0011 de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57001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218B57AC-207B-C3EF-0703-A2407877E5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B39D145-1E11-07DE-4A92-6D7880EBF203}"/>
              </a:ext>
            </a:extLst>
          </p:cNvPr>
          <p:cNvSpPr txBox="1"/>
          <p:nvPr/>
        </p:nvSpPr>
        <p:spPr>
          <a:xfrm>
            <a:off x="1415845" y="988628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352DCA9-915F-9911-A553-FF5B0DC154FC}"/>
              </a:ext>
            </a:extLst>
          </p:cNvPr>
          <p:cNvSpPr txBox="1"/>
          <p:nvPr/>
        </p:nvSpPr>
        <p:spPr>
          <a:xfrm>
            <a:off x="2025446" y="1964831"/>
            <a:ext cx="84754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FORMATOS OFICIALES 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Todo procedimiento debe quedar registrado y son responsables del diligenciamiento y firma del respectivo el técnico ATI, Coordinador Territorial y de Supervisión/Validación del nivel nacional.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Toda actuación deberá documentarse en los formatos oficiales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285750" marR="0" lvl="0" indent="-28575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Circular interna No. 0011 de julio 2025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362013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8087EFED-FEF1-CFC2-9213-C2B9BBDB2D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C6F6EA3-9683-C4CF-AD76-67CD40ABA8EE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82988F63-E7A5-9E89-48BD-44B58A04DB5D}"/>
              </a:ext>
            </a:extLst>
          </p:cNvPr>
          <p:cNvSpPr txBox="1"/>
          <p:nvPr/>
        </p:nvSpPr>
        <p:spPr>
          <a:xfrm>
            <a:off x="2064776" y="1787850"/>
            <a:ext cx="8475406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FORMATOS PARA: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Estudio de mercado (antes de ferias)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Contrastación con catálogos (antes de ferias)</a:t>
            </a:r>
          </a:p>
          <a:p>
            <a:pPr marL="457200" lvl="0" indent="-457200">
              <a:buAutoNum type="arabicPeriod"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Validación de </a:t>
            </a:r>
            <a:r>
              <a:rPr lang="es-CO" sz="2400" dirty="0">
                <a:solidFill>
                  <a:srgbClr val="000000"/>
                </a:solidFill>
              </a:rPr>
              <a:t>catálogos (antes de ferias)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Aprobación de catálogos (antes de ferias)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Modificaciones del catálogo (antes de ferias)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Verificación de órdenes de compras (durante ferias)</a:t>
            </a:r>
          </a:p>
          <a:p>
            <a:pPr marL="457200" marR="0" lvl="0" indent="-4572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Soportes de entrega (después de ferias)</a:t>
            </a:r>
          </a:p>
          <a:p>
            <a:pPr marL="457200" marR="0" lvl="0" indent="-4572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AutoNum type="arabicPeriod"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974864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47366437-2D9E-83D8-62F8-68429AA609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E478DCE-7B35-CFFF-7808-711FC10659C8}"/>
              </a:ext>
            </a:extLst>
          </p:cNvPr>
          <p:cNvSpPr txBox="1"/>
          <p:nvPr/>
        </p:nvSpPr>
        <p:spPr>
          <a:xfrm>
            <a:off x="1415845" y="1391751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1179F0B-46A8-DD49-C5F3-B17D4C91DAE2}"/>
              </a:ext>
            </a:extLst>
          </p:cNvPr>
          <p:cNvSpPr txBox="1"/>
          <p:nvPr/>
        </p:nvSpPr>
        <p:spPr>
          <a:xfrm>
            <a:off x="1936956" y="2603928"/>
            <a:ext cx="84754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ESTUDIO DE MER</a:t>
            </a:r>
            <a:r>
              <a:rPr lang="es-CO" sz="2400" b="1" dirty="0">
                <a:solidFill>
                  <a:srgbClr val="000000"/>
                </a:solidFill>
                <a:latin typeface="Arial"/>
              </a:rPr>
              <a:t>CADOS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1. No se autorizan entregas de insumos, herramientas, maquinaria o bienes sin estudio de mercado previo, con aprobación de la subdirección operativa.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(ver formato)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64074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8990FB4E-6946-582A-5956-509940EA17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42327D3C-D92B-F7C1-0550-E5BF4A9EAF37}"/>
              </a:ext>
            </a:extLst>
          </p:cNvPr>
          <p:cNvSpPr txBox="1"/>
          <p:nvPr/>
        </p:nvSpPr>
        <p:spPr>
          <a:xfrm>
            <a:off x="1415845" y="1391751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457C5785-C259-6816-0868-03AAC4A0073B}"/>
              </a:ext>
            </a:extLst>
          </p:cNvPr>
          <p:cNvSpPr txBox="1"/>
          <p:nvPr/>
        </p:nvSpPr>
        <p:spPr>
          <a:xfrm>
            <a:off x="1936956" y="2603928"/>
            <a:ext cx="847540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CO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ESTUDIO DE MER</a:t>
            </a:r>
            <a:r>
              <a:rPr lang="es-CO" sz="2400" b="1" dirty="0">
                <a:solidFill>
                  <a:srgbClr val="000000"/>
                </a:solidFill>
                <a:latin typeface="Arial"/>
              </a:rPr>
              <a:t>CADOS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2. Validar y contrastar contra el estudio de mercado todos los catálogos de los proveedores, según la tipología de los productos del catálogo.</a:t>
            </a: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(ver formato)</a:t>
            </a: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50813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1">
          <a:extLst>
            <a:ext uri="{FF2B5EF4-FFF2-40B4-BE49-F238E27FC236}">
              <a16:creationId xmlns:a16="http://schemas.microsoft.com/office/drawing/2014/main" id="{9C5C71BC-06C7-1A6D-3B6A-92E56819E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B5D56FC6-D925-E414-964A-1425D7C4B1C9}"/>
              </a:ext>
            </a:extLst>
          </p:cNvPr>
          <p:cNvSpPr txBox="1"/>
          <p:nvPr/>
        </p:nvSpPr>
        <p:spPr>
          <a:xfrm>
            <a:off x="1415845" y="732990"/>
            <a:ext cx="936031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PROGRAMA PNIS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BANCO DE PROVEEDORES – TERRITORIAL BOLÍVAR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64429D9-FF2F-898E-CC50-C6F9E5CBCCDF}"/>
              </a:ext>
            </a:extLst>
          </p:cNvPr>
          <p:cNvSpPr txBox="1"/>
          <p:nvPr/>
        </p:nvSpPr>
        <p:spPr>
          <a:xfrm>
            <a:off x="2064776" y="1787850"/>
            <a:ext cx="847540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CO" sz="2400" b="1" dirty="0">
                <a:solidFill>
                  <a:srgbClr val="000000"/>
                </a:solidFill>
                <a:latin typeface="Arial"/>
              </a:rPr>
              <a:t>ÓRDENES DE COMPRAS</a:t>
            </a:r>
            <a:endParaRPr kumimoji="0" lang="es-CO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3. Verificar cada una de las órdenes suscritas para garantizar que están en armonía o conformidad y coherencia con la línea productiva: </a:t>
            </a:r>
          </a:p>
          <a:p>
            <a:pPr marR="0" lvl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Cantidades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Unidades de medida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s-CO" sz="2400" dirty="0">
                <a:solidFill>
                  <a:srgbClr val="000000"/>
                </a:solidFill>
                <a:latin typeface="Arial"/>
              </a:rPr>
              <a:t>precios</a:t>
            </a:r>
          </a:p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lang="es-CO" sz="2400" dirty="0">
              <a:solidFill>
                <a:srgbClr val="000000"/>
              </a:solidFill>
              <a:latin typeface="Arial"/>
            </a:endParaRPr>
          </a:p>
          <a:p>
            <a:pPr marR="0" lvl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s-CO" sz="24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Sin este paso no se permiten las entregas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CO" sz="24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73938452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1989</TotalTime>
  <Words>1135</Words>
  <Application>Microsoft Office PowerPoint</Application>
  <PresentationFormat>Panorámica</PresentationFormat>
  <Paragraphs>187</Paragraphs>
  <Slides>24</Slides>
  <Notes>24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9" baseType="lpstr">
      <vt:lpstr>Aptos</vt:lpstr>
      <vt:lpstr>Arial</vt:lpstr>
      <vt:lpstr>Helvetica Neue</vt:lpstr>
      <vt:lpstr>Verdana</vt:lpstr>
      <vt:lpstr>1_Tema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DELCY</dc:creator>
  <cp:lastModifiedBy>DELCY</cp:lastModifiedBy>
  <cp:revision>14</cp:revision>
  <dcterms:created xsi:type="dcterms:W3CDTF">2025-08-07T13:04:46Z</dcterms:created>
  <dcterms:modified xsi:type="dcterms:W3CDTF">2025-08-08T22:14:31Z</dcterms:modified>
</cp:coreProperties>
</file>