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26" r:id="rId2"/>
    <p:sldId id="334" r:id="rId3"/>
    <p:sldId id="333" r:id="rId4"/>
    <p:sldId id="335" r:id="rId5"/>
    <p:sldId id="336" r:id="rId6"/>
    <p:sldId id="339" r:id="rId7"/>
    <p:sldId id="337" r:id="rId8"/>
    <p:sldId id="340" r:id="rId9"/>
    <p:sldId id="338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5" r:id="rId2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18A75-4532-41F7-8582-A4DBDD5FEA61}" type="datetimeFigureOut">
              <a:rPr lang="es-CO" smtClean="0"/>
              <a:t>7/08/2025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5B77B-DD00-482C-BFAA-CDEA62948B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3164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2" name="Google Shape;1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47B06EE5-A708-72B9-F919-60246EB8F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5AD46726-F84B-EB31-9BB3-258954877A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E7BF98F4-1DE4-D5AC-D6C3-C0E2AF7249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4119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0D834F3B-C29E-0D90-7508-5E91192F4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2CE4880B-1468-AB93-2D04-695D1D1EFE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06170B75-3E81-2DFA-8273-9D79D677DF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728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7697629A-502E-1C67-D023-6597709F7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C26497AD-469B-2125-8AA1-5E0A82E842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35FF9B74-46BD-6D0D-665B-829383E95D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7398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AB0E6F84-EDFC-EA36-1CC3-EE53E4590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EF801439-B8C2-9452-78D7-3F1E15453D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4E7E030B-7970-D60A-D3F0-7866E75BC5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7390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975749B6-0170-3D46-0E58-2B0BD3ECC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01A0FCC6-7AA5-9ED0-042B-8CB9922159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8D68E59E-50E0-E27A-755D-252C19503C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21659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9841A3CC-64BA-270A-02DA-62156829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F98868CE-AB0E-BE6B-4CC7-17BC1814D9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567FCE89-E202-B1ED-65D8-8ABD6B79AD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4190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AE15E785-8E6D-A9D6-8064-2AF60A8C2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E55C5DA6-1F2F-8624-BE1F-C62A5B25CC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1414B698-FF74-B736-B270-C867AA7E89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072295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80AB085F-79C8-0470-E68A-8AD1FD728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E8CF6707-9594-32F8-DACE-96951D959B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D4FB5C21-8AA5-9902-5BB8-C457831346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3565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C7C094CD-3253-F9B0-4FEF-6409A5A41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5022D59D-E10B-37F6-1B20-634172A96B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32972E73-288F-7DCC-8222-4DB5991002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65810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620F07D0-7527-4DDA-AC6F-E06980957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AF962799-8BD5-F80C-853E-5687F8679C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0A479DA7-9ADB-6356-8DDE-E062CE5769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23610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414ED900-F7C7-11B1-7E05-690177EEF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719772C2-7EC9-E0A5-2928-43B977F823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BDE01C2D-90BE-4730-4ADA-96E7F94C91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501331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090E6196-ADA8-E2EA-FD3C-7FBD9AD2F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0BF7B86B-86C7-D88C-F646-44349AC65C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AE01A779-F87D-0E66-2F87-2ADB9274AC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14324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A2FDFD08-97D3-8612-1025-C130233BC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F91BDB30-C497-25B3-ACF5-F3A44D6010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385350CE-F617-A541-2ED5-B3CC96C3D0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26283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DFB2C0AA-E994-7222-ADC3-9897F3CC9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9D305AA3-7FC4-2AB7-6357-1694193EFD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19C3687A-E1EF-0D55-F01C-7942AE27B1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881239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D56BBC20-761C-9E58-8A32-C5866A316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FADA7D91-E31B-B51B-3194-F75662B853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0413B627-A440-C232-2311-12B86C039E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212499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0E52C93E-6838-8F0C-56E2-D429D2B52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949C8CE2-65D3-0DFB-A610-12EA30BD18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523CEB86-2494-5112-CFAF-C0DC437C2B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027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EE3579F8-6D0A-6F7E-F24A-675A8B63F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3297D5CD-D817-59B5-5951-3E20624AF0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400E5239-CDD2-C92A-23AA-604EA5B7E1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677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10B78874-BDC4-EB53-B7DA-BC5361C3A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D9339632-84CA-EC3E-10BE-3415E95467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A6535DB1-4D49-2FCA-80EE-39CCA5728D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6707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50875211-D09B-299A-2F55-BBD800623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EF4259A4-02F2-7939-8535-C9BB120D15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53A12D6F-F7EF-0E12-9B7C-56883D84AB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1808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0FA21A3C-306D-8B61-33B3-EA6892D9B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751A7937-A9C3-DA8B-D125-44B3C61897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3F27D483-7E53-132B-835A-E65BA69CB0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11271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0D370040-C9BC-BBB0-6D73-C1284B643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77ACFB39-7A39-1D4C-3A65-F423620353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7B9CE63F-2509-BD77-6674-3E07322E71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2127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46FB42BF-3C26-54A1-E3C4-BD03B3169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F04268F8-B865-1DA8-3463-ACC6296078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82978C1E-F725-2EF6-C9E1-7E73069C49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2976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>
          <a:extLst>
            <a:ext uri="{FF2B5EF4-FFF2-40B4-BE49-F238E27FC236}">
              <a16:creationId xmlns:a16="http://schemas.microsoft.com/office/drawing/2014/main" id="{79D853F6-980B-71CB-D833-7AAE32E39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>
            <a:extLst>
              <a:ext uri="{FF2B5EF4-FFF2-40B4-BE49-F238E27FC236}">
                <a16:creationId xmlns:a16="http://schemas.microsoft.com/office/drawing/2014/main" id="{8811433B-1F52-6579-1DD3-9C6A4C161D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p4:notes">
            <a:extLst>
              <a:ext uri="{FF2B5EF4-FFF2-40B4-BE49-F238E27FC236}">
                <a16:creationId xmlns:a16="http://schemas.microsoft.com/office/drawing/2014/main" id="{13884DDF-8EB9-0CFA-A8E5-00855B1581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2756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5" name="Google Shape;15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76761" y="2265800"/>
            <a:ext cx="8038425" cy="2052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2324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78" name="Google Shape;78;p21"/>
          <p:cNvSpPr/>
          <p:nvPr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5893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9983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4999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3286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778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0375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0051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4888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609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22" name="Google Shape;22;p13"/>
          <p:cNvSpPr/>
          <p:nvPr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3922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29" name="Google Shape;29;p14"/>
          <p:cNvSpPr/>
          <p:nvPr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FC8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8237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36" name="Google Shape;36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35800" y="192600"/>
            <a:ext cx="2249300" cy="574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8503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cabezado de sección">
  <p:cSld name="1_Encabezado de secció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43" name="Google Shape;4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0075" y="168488"/>
            <a:ext cx="2249300" cy="574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8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Encabezado de sección">
  <p:cSld name="2_Encabezado de secció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50" name="Google Shape;50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38875" y="168488"/>
            <a:ext cx="2249300" cy="574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600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Encabezado de sección">
  <p:cSld name="4_Encabezado de secció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57" name="Google Shape;57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675" y="6147213"/>
            <a:ext cx="2249300" cy="574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35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Encabezado de sección">
  <p:cSld name="3_Encabezado de secció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64" name="Google Shape;64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71350" y="6147213"/>
            <a:ext cx="2249300" cy="574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867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Encabezado de sección">
  <p:cSld name="5_Encabezado de secció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71" name="Google Shape;7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74675" y="6147213"/>
            <a:ext cx="2249300" cy="574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506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  <a:defRPr sz="4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43541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B9EBD84E-588F-2440-E13E-D361FEA13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200F6DC-1BAF-EED2-D822-C1E5B4E4D2BE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1F1DC0-E767-F49D-31A0-77CD60ED4FC9}"/>
              </a:ext>
            </a:extLst>
          </p:cNvPr>
          <p:cNvSpPr txBox="1"/>
          <p:nvPr/>
        </p:nvSpPr>
        <p:spPr>
          <a:xfrm>
            <a:off x="2064776" y="1787850"/>
            <a:ext cx="84754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ETAPAS DEL PROCESO CON PROVEEDORES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Convocatoria				Nacional/Territorial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Revisión					Nacional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Habilitación o aprobación		Nacional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Cargue de catálogos			Proveedores  </a:t>
            </a:r>
          </a:p>
          <a:p>
            <a:pPr marL="457200" lvl="0" indent="-457200">
              <a:buAutoNum type="arabicPeriod"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Validación de catálogos		</a:t>
            </a:r>
            <a:r>
              <a:rPr lang="es-CO" sz="2400" dirty="0">
                <a:solidFill>
                  <a:srgbClr val="000000"/>
                </a:solidFill>
              </a:rPr>
              <a:t>Nacional/Territorial </a:t>
            </a:r>
            <a:r>
              <a:rPr lang="es-CO" sz="2400" dirty="0">
                <a:solidFill>
                  <a:srgbClr val="000000"/>
                </a:solidFill>
                <a:latin typeface="Arial"/>
              </a:rPr>
              <a:t>	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Ferias de compras			Territorial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Suscripción de órdenes de compra	Territorial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Entregas 					Territorial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Facturación y pagos			Nacional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2171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E67E8CC3-51D8-B153-6733-6F7AB984F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4F580BC-B329-4273-3BD4-5C19BA117035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D0DF7A3-53D9-BE11-59DF-F65338E8A139}"/>
              </a:ext>
            </a:extLst>
          </p:cNvPr>
          <p:cNvSpPr txBox="1"/>
          <p:nvPr/>
        </p:nvSpPr>
        <p:spPr>
          <a:xfrm>
            <a:off x="2064776" y="1787850"/>
            <a:ext cx="84754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PROVEEDORES HABILITADOS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Requisitos administrativos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Requisitos jurídicos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Requisitos técnicos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Requisitos territoriales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Son habilitados quienes cumplan los requisitos anteriores para ofertar bienes/insumos productivos</a:t>
            </a:r>
          </a:p>
        </p:txBody>
      </p:sp>
    </p:spTree>
    <p:extLst>
      <p:ext uri="{BB962C8B-B14F-4D97-AF65-F5344CB8AC3E}">
        <p14:creationId xmlns:p14="http://schemas.microsoft.com/office/powerpoint/2010/main" val="2509585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C1B9D857-D345-7CB6-41E0-38854136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C6EA27C-0FCA-8527-4462-CD0407515E31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C211A69-0FE2-B8F2-4A90-52CD265B34AD}"/>
              </a:ext>
            </a:extLst>
          </p:cNvPr>
          <p:cNvSpPr txBox="1"/>
          <p:nvPr/>
        </p:nvSpPr>
        <p:spPr>
          <a:xfrm>
            <a:off x="2064776" y="1787850"/>
            <a:ext cx="84754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ESTUDIO DE MERCADO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Es el levantamiento y análisis de cotizaciones locales/territoriales para fijar rangos de referencia (mínimo-máximo) por ítem ofertado por los proveedores, que permita controlar sobrecostos o precios manipulados </a:t>
            </a:r>
            <a:r>
              <a:rPr lang="es-CO" sz="2400" dirty="0" err="1">
                <a:solidFill>
                  <a:srgbClr val="000000"/>
                </a:solidFill>
                <a:latin typeface="Arial"/>
              </a:rPr>
              <a:t>artificilamente</a:t>
            </a:r>
            <a:r>
              <a:rPr lang="es-CO" sz="2400" dirty="0">
                <a:solidFill>
                  <a:srgbClr val="000000"/>
                </a:solidFill>
                <a:latin typeface="Arial"/>
              </a:rPr>
              <a:t>, asegurando la base para fijar topes mínimos y máximos de precios por </a:t>
            </a:r>
            <a:r>
              <a:rPr lang="es-CO" sz="2400" dirty="0" err="1">
                <a:solidFill>
                  <a:srgbClr val="000000"/>
                </a:solidFill>
                <a:latin typeface="Arial"/>
              </a:rPr>
              <a:t>item</a:t>
            </a:r>
            <a:r>
              <a:rPr lang="es-CO" sz="2400" dirty="0">
                <a:solidFill>
                  <a:srgbClr val="000000"/>
                </a:solidFill>
                <a:latin typeface="Arial"/>
              </a:rPr>
              <a:t> en la plataforma y en las órdenes de compra.</a:t>
            </a:r>
          </a:p>
        </p:txBody>
      </p:sp>
    </p:spTree>
    <p:extLst>
      <p:ext uri="{BB962C8B-B14F-4D97-AF65-F5344CB8AC3E}">
        <p14:creationId xmlns:p14="http://schemas.microsoft.com/office/powerpoint/2010/main" val="3862520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B8C35CAB-F3CE-35D9-4814-B9B7775CE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D58BA7-E5E6-EB94-49F2-11EC12970201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54239E0-DB86-8E6F-7514-87CC23098F41}"/>
              </a:ext>
            </a:extLst>
          </p:cNvPr>
          <p:cNvSpPr txBox="1"/>
          <p:nvPr/>
        </p:nvSpPr>
        <p:spPr>
          <a:xfrm>
            <a:off x="2113937" y="2269630"/>
            <a:ext cx="8475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CATÁLOGO DEL PROVEEDOR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Relación detallada de ítems ofertados por un proveedor habilitado, con especificaciones técnicas y precio unitario, cargado en la plataforma de proveedores del PNIS.</a:t>
            </a:r>
          </a:p>
        </p:txBody>
      </p:sp>
    </p:spTree>
    <p:extLst>
      <p:ext uri="{BB962C8B-B14F-4D97-AF65-F5344CB8AC3E}">
        <p14:creationId xmlns:p14="http://schemas.microsoft.com/office/powerpoint/2010/main" val="2634353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9C5C8234-5C20-1E61-6FC1-905242B1C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3C4EEC9-5649-DFC0-F877-9A80C47BCCB1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F6DD253-D731-4A57-BB61-C4C8B75FA6E3}"/>
              </a:ext>
            </a:extLst>
          </p:cNvPr>
          <p:cNvSpPr txBox="1"/>
          <p:nvPr/>
        </p:nvSpPr>
        <p:spPr>
          <a:xfrm>
            <a:off x="2113937" y="2269630"/>
            <a:ext cx="84754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ACTA DE ENTREGA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Documento suscrito por proveedor, titular/beneficiario y profesionales designados por la Dirección de Sustitución (DSCI) que deja constancia de la entrega física y material de los insumos adquiridos; debe acompañarse de registro fotográfico y soportes cuando apliquen, tales como garantías, guías ICA, etc.</a:t>
            </a:r>
          </a:p>
        </p:txBody>
      </p:sp>
    </p:spTree>
    <p:extLst>
      <p:ext uri="{BB962C8B-B14F-4D97-AF65-F5344CB8AC3E}">
        <p14:creationId xmlns:p14="http://schemas.microsoft.com/office/powerpoint/2010/main" val="1889036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E98541A4-F0C3-C416-8F62-1F8A65091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0C6591F-2CCD-8706-D5AC-ED1998AD9BBD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706467-83A9-D3A5-70A5-CD6D2C4F4DC2}"/>
              </a:ext>
            </a:extLst>
          </p:cNvPr>
          <p:cNvSpPr txBox="1"/>
          <p:nvPr/>
        </p:nvSpPr>
        <p:spPr>
          <a:xfrm>
            <a:off x="2113937" y="2269630"/>
            <a:ext cx="84754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ROLES Y RESPONSABILIDADES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Subdirección operativa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Estudios de mercado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Reporte del estudio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Repo</a:t>
            </a:r>
            <a:r>
              <a:rPr lang="es-CO" sz="2400" dirty="0" err="1">
                <a:solidFill>
                  <a:srgbClr val="000000"/>
                </a:solidFill>
                <a:latin typeface="Arial"/>
              </a:rPr>
              <a:t>rtar</a:t>
            </a:r>
            <a:r>
              <a:rPr lang="es-CO" sz="2400" dirty="0">
                <a:solidFill>
                  <a:srgbClr val="000000"/>
                </a:solidFill>
                <a:latin typeface="Arial"/>
              </a:rPr>
              <a:t> a la directora nacional: sobrecostos, entregas sin estudios de mercado previos, facturas sin soporte, etc.</a:t>
            </a: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6476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48C3D2D4-856D-C08A-906B-FEBEBD032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E582CFD-5192-CB17-B10D-73332E7523C2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445788E-A464-3645-9341-6721D5A1DA81}"/>
              </a:ext>
            </a:extLst>
          </p:cNvPr>
          <p:cNvSpPr txBox="1"/>
          <p:nvPr/>
        </p:nvSpPr>
        <p:spPr>
          <a:xfrm>
            <a:off x="2113937" y="1837011"/>
            <a:ext cx="847540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ROLES Y RESPONSABILIDADES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Coordinación Territorial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Recolección de cotizaciones para el estudio de mercado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Remitir la información oportunamente al nivel nacional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autorizar: ferias, entregas ni desplazamientos logísticos de proveedores hasta que esté aprobado: estudio de mercado, catálogos, topes de precios cargados en plataforma.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Tramitar novedades encontrados en los catálogos.</a:t>
            </a: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658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5EA42FB1-B57D-B936-0D47-2F884DFFB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51DD46A-E91B-8785-9869-0B59199873BB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E0811-6CA0-201D-9EC8-4A4456AB6D54}"/>
              </a:ext>
            </a:extLst>
          </p:cNvPr>
          <p:cNvSpPr txBox="1"/>
          <p:nvPr/>
        </p:nvSpPr>
        <p:spPr>
          <a:xfrm>
            <a:off x="2113937" y="1837011"/>
            <a:ext cx="84754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ROLES Y RESPONSABILIDADES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Coordinación Territorial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Recolección de cotizaciones para el estudio de mercado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Remitir la información oportunamente al nivel nacional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autorizar: ferias, entregas ni desplazamientos logísticos de proveedores hasta que esté aprobado: estudio de mercado, catálogos, topes de precios cargados en plataforma.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Tramitar novedades encontrados en los catálogos.</a:t>
            </a: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349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4FCB6F82-EF82-30EB-0578-4E467120F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0772416-873E-4EC3-7354-962E5B4126B8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F439C6-7389-47E1-847D-5D9C07115727}"/>
              </a:ext>
            </a:extLst>
          </p:cNvPr>
          <p:cNvSpPr txBox="1"/>
          <p:nvPr/>
        </p:nvSpPr>
        <p:spPr>
          <a:xfrm>
            <a:off x="2113937" y="1837011"/>
            <a:ext cx="84754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ROLES Y RESPONSABILIDADES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Técnicos Agropecuarios y no Agro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Validar especificaciones técnicas, pertinencia del ítem frente a la línea productiva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Verificar restricciones sanitarias/fitosanitarias y otras según normativa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Verificar coherencia con la categoría del proveedor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Verificar coherencia de las órdenes de compra con las líneas productivas de los beneficiarios</a:t>
            </a: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357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08480285-6343-F522-E666-48D690D52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0BBE387-886A-7856-9BD2-EEDF285E04F7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6579ADA-8D38-96BE-CEC4-60D7EBA46C25}"/>
              </a:ext>
            </a:extLst>
          </p:cNvPr>
          <p:cNvSpPr txBox="1"/>
          <p:nvPr/>
        </p:nvSpPr>
        <p:spPr>
          <a:xfrm>
            <a:off x="2113937" y="1837011"/>
            <a:ext cx="847540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ROLES Y RESPONSABILIDADES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Equipos de pagos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Verificar paquetes de pago: solicitud, certificación bancaria, RUT, facturas , actas de entrega, órdenes de compra y registro fotográfico, etc.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Adelantar revisión de cantidades vs. Entregas físicas efectivas antes de radicar ante el FCP,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Devolver al proveedor para subsanar cuando haya “No conformidades”.</a:t>
            </a:r>
          </a:p>
        </p:txBody>
      </p:sp>
    </p:spTree>
    <p:extLst>
      <p:ext uri="{BB962C8B-B14F-4D97-AF65-F5344CB8AC3E}">
        <p14:creationId xmlns:p14="http://schemas.microsoft.com/office/powerpoint/2010/main" val="3035981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D2ACA501-1789-2173-7638-2D52C4D73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CA09A60-C11D-B678-4543-A8F26FD95826}"/>
              </a:ext>
            </a:extLst>
          </p:cNvPr>
          <p:cNvSpPr txBox="1"/>
          <p:nvPr/>
        </p:nvSpPr>
        <p:spPr>
          <a:xfrm>
            <a:off x="1415845" y="1391751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5055B16-8CF8-AC05-691E-EFAC574F15F3}"/>
              </a:ext>
            </a:extLst>
          </p:cNvPr>
          <p:cNvSpPr txBox="1"/>
          <p:nvPr/>
        </p:nvSpPr>
        <p:spPr>
          <a:xfrm>
            <a:off x="1858297" y="3132136"/>
            <a:ext cx="847540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MECANISMOS DE CONTROL OBLIGATORIOS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dirty="0">
              <a:solidFill>
                <a:srgbClr val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</a:t>
            </a:r>
            <a:r>
              <a:rPr lang="es-CO" dirty="0">
                <a:solidFill>
                  <a:srgbClr val="000000"/>
                </a:solidFill>
                <a:latin typeface="Arial"/>
              </a:rPr>
              <a:t>ESTUDIOS DE MERCADO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VALIDACIÓN DE CATÁLOGOS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dirty="0">
                <a:solidFill>
                  <a:srgbClr val="000000"/>
                </a:solidFill>
                <a:latin typeface="Arial"/>
              </a:rPr>
              <a:t>- ÓRDENES DE COMPRA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dirty="0">
                <a:solidFill>
                  <a:srgbClr val="000000"/>
                </a:solidFill>
                <a:latin typeface="Arial"/>
              </a:rPr>
              <a:t>VERIFICACIÓN DE ENTREGAS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CO" dirty="0">
                <a:solidFill>
                  <a:srgbClr val="000000"/>
                </a:solidFill>
                <a:latin typeface="Arial"/>
              </a:rPr>
              <a:t>REVISIÓN DE FACTURACIÓN Y PAGOS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CO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Circular interna No. 0011 de 2025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216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1B880BD5-EE72-AAEE-4C84-A90B61C0C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4E9F584-A4AA-38F2-D4B2-DF03B5B7F8DF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177080D-3FE0-76F8-DA44-B7A4DC955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835" y="2057280"/>
            <a:ext cx="9360310" cy="393657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2902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7E4B861B-6B3D-A597-1E3E-CAF4DE253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65E48AE-0230-6823-9705-6B067F562721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C7F1C77-E189-007F-5156-06FCCB96B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866" y="2224935"/>
            <a:ext cx="10187268" cy="3800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BA83723-3B12-7447-9CBA-0F5B63AAD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866" y="1668626"/>
            <a:ext cx="10187268" cy="55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95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F7B1A0E1-3EE4-E693-DAF7-06080E237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3475681-B6BA-2B4E-77E6-64EC4D1B08A6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3E1B99D-AC88-27F8-332D-711D7E894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549" y="2342309"/>
            <a:ext cx="10215716" cy="37377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609D65F-F00D-35A7-F91A-C7012AAF0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58" y="1674993"/>
            <a:ext cx="10304207" cy="66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71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178C39A2-7CFB-6C71-AD59-25C883EFC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06252CC-BB3A-1F2C-556D-C1A813941884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8483216-10D3-5010-8028-D60670840407}"/>
              </a:ext>
            </a:extLst>
          </p:cNvPr>
          <p:cNvSpPr txBox="1"/>
          <p:nvPr/>
        </p:nvSpPr>
        <p:spPr>
          <a:xfrm>
            <a:off x="2113937" y="1837011"/>
            <a:ext cx="847540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CONCLUSIONES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1. </a:t>
            </a:r>
            <a:r>
              <a:rPr lang="es-CO" sz="2400" dirty="0">
                <a:solidFill>
                  <a:srgbClr val="000000"/>
                </a:solidFill>
                <a:latin typeface="Arial"/>
              </a:rPr>
              <a:t>Ninguna actividad podrá continuar sin el aval expreso y la firma de los responsables designados en los formatos adoptados en la actividad previa.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2. Con su rúbrica, el responsable certifica la veracidad y completitud de la información aportada, asume responsabilidades directa por las decisiones u omisiones que se deriven de su actuación</a:t>
            </a:r>
            <a:r>
              <a:rPr lang="es-CO" sz="2400" b="1" dirty="0">
                <a:solidFill>
                  <a:srgbClr val="000000"/>
                </a:solidFill>
                <a:latin typeface="Arial"/>
              </a:rPr>
              <a:t>.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dirty="0">
              <a:solidFill>
                <a:srgbClr val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249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5169699D-F63D-203C-4800-66201B4B1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77FE97F-088F-0102-899D-D452E56DA234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A0E4744-43A8-17F0-4C38-3050B14E9270}"/>
              </a:ext>
            </a:extLst>
          </p:cNvPr>
          <p:cNvSpPr txBox="1"/>
          <p:nvPr/>
        </p:nvSpPr>
        <p:spPr>
          <a:xfrm>
            <a:off x="2212259" y="1970026"/>
            <a:ext cx="84754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CONCLUSIONES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3. Con su firma cada responsable autoriza la verificación posterior por parte de la DSCI, y cualquier falsedad, omisión o aprobación irregular, podrá acarrear sanciones disciplinarias, contractuales, civiles y/o penales.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4. Con su firma en los formatos aprobados, se consigna la aceptación expresa de estas obligaciones y será requisito sine qua non para la validez de cada proceso.</a:t>
            </a: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02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D52D836C-F528-4AE4-46BA-190E6E4B1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F6FAAC0-04DB-D3E7-DC16-85D19F7CDDE8}"/>
              </a:ext>
            </a:extLst>
          </p:cNvPr>
          <p:cNvSpPr txBox="1"/>
          <p:nvPr/>
        </p:nvSpPr>
        <p:spPr>
          <a:xfrm>
            <a:off x="1415845" y="1391751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93C5FE2-2149-63E1-7DB7-97B085F21062}"/>
              </a:ext>
            </a:extLst>
          </p:cNvPr>
          <p:cNvSpPr txBox="1"/>
          <p:nvPr/>
        </p:nvSpPr>
        <p:spPr>
          <a:xfrm>
            <a:off x="1936956" y="2603928"/>
            <a:ext cx="847540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RESPONSABLES MECANISMOS DE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dirty="0">
              <a:solidFill>
                <a:srgbClr val="000000"/>
              </a:solidFill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b="1" dirty="0">
                <a:solidFill>
                  <a:srgbClr val="000000"/>
                </a:solidFill>
                <a:latin typeface="Arial"/>
              </a:rPr>
              <a:t>EQUIPOS DE TRABAJO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dirty="0">
              <a:solidFill>
                <a:srgbClr val="000000"/>
              </a:solidFill>
              <a:latin typeface="Arial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>
                <a:solidFill>
                  <a:srgbClr val="000000"/>
                </a:solidFill>
                <a:latin typeface="Arial"/>
              </a:rPr>
              <a:t>Subdirección Operativa, de Implementación, de Supervisión y Validación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CO" dirty="0">
              <a:solidFill>
                <a:srgbClr val="000000"/>
              </a:solidFill>
              <a:latin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0000"/>
                </a:solidFill>
              </a:rPr>
              <a:t>Coordinaciones Territoriales</a:t>
            </a:r>
          </a:p>
          <a:p>
            <a:pPr algn="ctr"/>
            <a:endParaRPr lang="es-CO" dirty="0">
              <a:solidFill>
                <a:srgbClr val="000000"/>
              </a:solidFill>
            </a:endParaRPr>
          </a:p>
          <a:p>
            <a:pPr algn="ctr"/>
            <a:r>
              <a:rPr lang="es-CO" dirty="0">
                <a:solidFill>
                  <a:srgbClr val="000000"/>
                </a:solidFill>
              </a:rPr>
              <a:t>Diligenciamiento y firma por parte de los responsables de los formatos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CO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Circular interna No. 0011 de 2025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475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6F8EE9F1-7DF6-2EAD-FD21-DEE9F169F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486469E-84BA-912C-5A1D-F5B0FBFBE65F}"/>
              </a:ext>
            </a:extLst>
          </p:cNvPr>
          <p:cNvSpPr txBox="1"/>
          <p:nvPr/>
        </p:nvSpPr>
        <p:spPr>
          <a:xfrm>
            <a:off x="1415845" y="1391751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9183EDC-48F5-4B68-2B8D-F23F89FF89AF}"/>
              </a:ext>
            </a:extLst>
          </p:cNvPr>
          <p:cNvSpPr txBox="1"/>
          <p:nvPr/>
        </p:nvSpPr>
        <p:spPr>
          <a:xfrm>
            <a:off x="1936956" y="2603928"/>
            <a:ext cx="84754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OBJETIVO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Garantizar la racionalidad del gasto público, la transparencia, la integralidad de la información de precios y la correspondencia entre lo negociado entre los proveedores habilitados y los beneficiarios del PNIS, lo entregado y lo facturado.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Circular interna No. 0011 de 2025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00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218B57AC-207B-C3EF-0703-A2407877E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B39D145-1E11-07DE-4A92-6D7880EBF203}"/>
              </a:ext>
            </a:extLst>
          </p:cNvPr>
          <p:cNvSpPr txBox="1"/>
          <p:nvPr/>
        </p:nvSpPr>
        <p:spPr>
          <a:xfrm>
            <a:off x="1415845" y="988628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352DCA9-915F-9911-A553-FF5B0DC154FC}"/>
              </a:ext>
            </a:extLst>
          </p:cNvPr>
          <p:cNvSpPr txBox="1"/>
          <p:nvPr/>
        </p:nvSpPr>
        <p:spPr>
          <a:xfrm>
            <a:off x="2025446" y="1964831"/>
            <a:ext cx="84754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FORMATOS OFICIALES 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Todo procedimiento debe quedar registrado y son responsables del diligenciamiento y firma del respectivo el técnico ATI, Coordinador Territorial y de Supervisión/Validación del nivel nacional.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Toda actuación deberá documentarse en los formatos oficiales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Circular interna No. 0011 de julio 2025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201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8087EFED-FEF1-CFC2-9213-C2B9BBDB2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C6F6EA3-9683-C4CF-AD76-67CD40ABA8EE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988F63-E7A5-9E89-48BD-44B58A04DB5D}"/>
              </a:ext>
            </a:extLst>
          </p:cNvPr>
          <p:cNvSpPr txBox="1"/>
          <p:nvPr/>
        </p:nvSpPr>
        <p:spPr>
          <a:xfrm>
            <a:off x="2064776" y="1787850"/>
            <a:ext cx="84754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FORMATOS PARA: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Estudio de mercado (antes de ferias)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Contrastación con catálogos (antes de ferias)</a:t>
            </a:r>
          </a:p>
          <a:p>
            <a:pPr marL="457200" lvl="0" indent="-457200">
              <a:buAutoNum type="arabicPeriod"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Validación de </a:t>
            </a:r>
            <a:r>
              <a:rPr lang="es-CO" sz="2400" dirty="0">
                <a:solidFill>
                  <a:srgbClr val="000000"/>
                </a:solidFill>
              </a:rPr>
              <a:t>catálogos (antes de ferias)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Aprobación de catálogos (antes de ferias)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Modificaciones del catálogo (antes de ferias)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Verificación de órdenes de compras (durante ferias)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Soportes de entrega (después de ferias)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486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47366437-2D9E-83D8-62F8-68429AA60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E478DCE-7B35-CFFF-7808-711FC10659C8}"/>
              </a:ext>
            </a:extLst>
          </p:cNvPr>
          <p:cNvSpPr txBox="1"/>
          <p:nvPr/>
        </p:nvSpPr>
        <p:spPr>
          <a:xfrm>
            <a:off x="1415845" y="1391751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1179F0B-46A8-DD49-C5F3-B17D4C91DAE2}"/>
              </a:ext>
            </a:extLst>
          </p:cNvPr>
          <p:cNvSpPr txBox="1"/>
          <p:nvPr/>
        </p:nvSpPr>
        <p:spPr>
          <a:xfrm>
            <a:off x="1936956" y="2603928"/>
            <a:ext cx="84754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ESTUDIO DE MER</a:t>
            </a:r>
            <a:r>
              <a:rPr lang="es-CO" sz="2400" b="1" dirty="0">
                <a:solidFill>
                  <a:srgbClr val="000000"/>
                </a:solidFill>
                <a:latin typeface="Arial"/>
              </a:rPr>
              <a:t>CADOS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1. No se autorizan entregas de insumos, herramientas, maquinaria o bienes sin estudio de mercado previo, con aprobación de la subdirección operativa.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(ver formato)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407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8990FB4E-6946-582A-5956-509940EA1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2327D3C-D92B-F7C1-0550-E5BF4A9EAF37}"/>
              </a:ext>
            </a:extLst>
          </p:cNvPr>
          <p:cNvSpPr txBox="1"/>
          <p:nvPr/>
        </p:nvSpPr>
        <p:spPr>
          <a:xfrm>
            <a:off x="1415845" y="1391751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57C5785-C259-6816-0868-03AAC4A0073B}"/>
              </a:ext>
            </a:extLst>
          </p:cNvPr>
          <p:cNvSpPr txBox="1"/>
          <p:nvPr/>
        </p:nvSpPr>
        <p:spPr>
          <a:xfrm>
            <a:off x="1936956" y="2603928"/>
            <a:ext cx="84754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ESTUDIO DE MER</a:t>
            </a:r>
            <a:r>
              <a:rPr lang="es-CO" sz="2400" b="1" dirty="0">
                <a:solidFill>
                  <a:srgbClr val="000000"/>
                </a:solidFill>
                <a:latin typeface="Arial"/>
              </a:rPr>
              <a:t>CADOS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2. Validar y contrastar contra el estudio de mercado todos los catálogos de los proveedores, según la tipología de los productos del catálogo.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(ver formato)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813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>
          <a:extLst>
            <a:ext uri="{FF2B5EF4-FFF2-40B4-BE49-F238E27FC236}">
              <a16:creationId xmlns:a16="http://schemas.microsoft.com/office/drawing/2014/main" id="{9C5C71BC-06C7-1A6D-3B6A-92E56819E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5D56FC6-D925-E414-964A-1425D7C4B1C9}"/>
              </a:ext>
            </a:extLst>
          </p:cNvPr>
          <p:cNvSpPr txBox="1"/>
          <p:nvPr/>
        </p:nvSpPr>
        <p:spPr>
          <a:xfrm>
            <a:off x="1415845" y="732990"/>
            <a:ext cx="936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PROGRAMA PNIS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BANCO DE PROVEEDORES – TERRITORIAL BOLÍVAR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64429D9-FF2F-898E-CC50-C6F9E5CBCCDF}"/>
              </a:ext>
            </a:extLst>
          </p:cNvPr>
          <p:cNvSpPr txBox="1"/>
          <p:nvPr/>
        </p:nvSpPr>
        <p:spPr>
          <a:xfrm>
            <a:off x="2064776" y="1787850"/>
            <a:ext cx="84754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dirty="0">
                <a:solidFill>
                  <a:srgbClr val="000000"/>
                </a:solidFill>
                <a:latin typeface="Arial"/>
              </a:rPr>
              <a:t>ÓRDENES DE COMPRAS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3. Verificar cada una de las órdenes suscritas para garantizar que están en armonía o conformidad y coherencia con la línea productiva: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Cantidades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Unidades de medida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2400" dirty="0">
                <a:solidFill>
                  <a:srgbClr val="000000"/>
                </a:solidFill>
                <a:latin typeface="Arial"/>
              </a:rPr>
              <a:t>precios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CO" sz="2400" dirty="0">
              <a:solidFill>
                <a:srgbClr val="000000"/>
              </a:solidFill>
              <a:latin typeface="Arial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 este paso no se permiten las entregas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93845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1989</TotalTime>
  <Words>1135</Words>
  <Application>Microsoft Office PowerPoint</Application>
  <PresentationFormat>Panorámica</PresentationFormat>
  <Paragraphs>187</Paragraphs>
  <Slides>24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Aptos</vt:lpstr>
      <vt:lpstr>Arial</vt:lpstr>
      <vt:lpstr>Helvetica Neue</vt:lpstr>
      <vt:lpstr>Verdana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DELCY</dc:creator>
  <cp:lastModifiedBy>DELCY</cp:lastModifiedBy>
  <cp:revision>14</cp:revision>
  <dcterms:created xsi:type="dcterms:W3CDTF">2025-08-07T13:04:46Z</dcterms:created>
  <dcterms:modified xsi:type="dcterms:W3CDTF">2025-08-08T22:14:31Z</dcterms:modified>
</cp:coreProperties>
</file>